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9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70" r:id="rId6"/>
    <p:sldId id="260" r:id="rId7"/>
    <p:sldId id="273" r:id="rId8"/>
    <p:sldId id="268" r:id="rId9"/>
    <p:sldId id="271" r:id="rId10"/>
    <p:sldId id="269" r:id="rId11"/>
    <p:sldId id="275" r:id="rId12"/>
    <p:sldId id="272" r:id="rId13"/>
    <p:sldId id="276" r:id="rId14"/>
    <p:sldId id="274" r:id="rId15"/>
    <p:sldId id="266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92" autoAdjust="0"/>
  </p:normalViewPr>
  <p:slideViewPr>
    <p:cSldViewPr snapToGrid="0">
      <p:cViewPr varScale="1">
        <p:scale>
          <a:sx n="79" d="100"/>
          <a:sy n="79" d="100"/>
        </p:scale>
        <p:origin x="10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61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235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09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75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14BB-D306-47F8-829A-AF9EAA72BF20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1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177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125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6001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E04F-0B42-4507-9D37-46575BDF8CD4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50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6096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21.06.2022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32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AE4-3D9E-4C23-A186-B9026FE64B01}" type="datetime1">
              <a:rPr lang="ru-RU" smtClean="0"/>
              <a:t>21.06.2022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13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EE7-CA9B-4D68-B55F-C929B50FF830}" type="datetime1">
              <a:rPr lang="ru-RU" smtClean="0"/>
              <a:t>21.06.2022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9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2B80834-7040-4C72-885A-9E69F28F35B7}" type="datetime1">
              <a:rPr lang="ru-RU" smtClean="0"/>
              <a:t>21.06.2022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537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29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B80834-7040-4C72-885A-9E69F28F35B7}" type="datetime1">
              <a:rPr lang="ru-RU" smtClean="0"/>
              <a:t>21.06.2022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5486" y="2053366"/>
            <a:ext cx="7513028" cy="13102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1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2700" dirty="0">
                <a:effectLst/>
              </a:rPr>
            </a:br>
            <a:r>
              <a:rPr lang="ru-RU" sz="2700" dirty="0"/>
              <a:t> </a:t>
            </a:r>
            <a:br>
              <a:rPr lang="ru-RU" dirty="0"/>
            </a:br>
            <a:r>
              <a:rPr lang="ru-RU" sz="31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КОМПЬЮТЕРНОЕ МОДЕЛИРОВАНИЕ ПРОЧНОСТНЫХ СВОЙСТВ КЕРАМИЧЕСКИХ БИОКОМПОЗИТНЫХ МАТЕРИАЛОВ</a:t>
            </a:r>
            <a:endParaRPr lang="ru-RU" sz="3100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005997" y="5585407"/>
            <a:ext cx="1246309" cy="336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1" y="984364"/>
            <a:ext cx="3490729" cy="916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0" y="1120008"/>
            <a:ext cx="2617474" cy="518849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409789" y="3542127"/>
            <a:ext cx="7612546" cy="776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/>
              <a:t>Презентация по результатам выполнения выпускной-квалификационной работы</a:t>
            </a:r>
          </a:p>
          <a:p>
            <a:pPr algn="l" fontAlgn="base"/>
            <a:endParaRPr lang="ru-RU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409790" y="4346131"/>
            <a:ext cx="3267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Докладчик</a:t>
            </a:r>
            <a:r>
              <a:rPr lang="en-US" sz="1350" dirty="0"/>
              <a:t>:</a:t>
            </a:r>
            <a:r>
              <a:rPr lang="ru-RU" sz="1350" dirty="0"/>
              <a:t> Г.В. Белоус, студент каф. КСУП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409789" y="4673847"/>
            <a:ext cx="4501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Руководитель</a:t>
            </a:r>
            <a:r>
              <a:rPr lang="en-US" sz="1350" dirty="0"/>
              <a:t>: </a:t>
            </a:r>
            <a:r>
              <a:rPr lang="ru-RU" sz="1350" dirty="0"/>
              <a:t>А.Н. Пономарев, </a:t>
            </a:r>
            <a:r>
              <a:rPr lang="ru-RU" sz="1350" dirty="0" err="1"/>
              <a:t>к.ф-м.н</a:t>
            </a:r>
            <a:r>
              <a:rPr lang="ru-RU" sz="1350" dirty="0"/>
              <a:t>., доцент каф. КСУП</a:t>
            </a:r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837607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10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366741" y="5539978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Траектория прохождения трещин при сжатии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869847" y="5016758"/>
            <a:ext cx="974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2C225-08FD-4E2F-A55E-531DC69FC51E}"/>
              </a:ext>
            </a:extLst>
          </p:cNvPr>
          <p:cNvSpPr txBox="1"/>
          <p:nvPr/>
        </p:nvSpPr>
        <p:spPr>
          <a:xfrm>
            <a:off x="2836928" y="5042324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7466-DB01-409A-B532-EA6E9459001B}"/>
              </a:ext>
            </a:extLst>
          </p:cNvPr>
          <p:cNvSpPr txBox="1"/>
          <p:nvPr/>
        </p:nvSpPr>
        <p:spPr>
          <a:xfrm>
            <a:off x="4949550" y="5046613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BBDF3-40A0-43A8-91E0-E029CFEFD36D}"/>
              </a:ext>
            </a:extLst>
          </p:cNvPr>
          <p:cNvSpPr txBox="1"/>
          <p:nvPr/>
        </p:nvSpPr>
        <p:spPr>
          <a:xfrm>
            <a:off x="7079843" y="5048938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42BEB0-04D1-472A-8418-8747A2EB9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010"/>
            <a:ext cx="9144000" cy="320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855118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11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366741" y="5539978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Траектория прохождения трещин при растяжении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869847" y="5016758"/>
            <a:ext cx="974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2C225-08FD-4E2F-A55E-531DC69FC51E}"/>
              </a:ext>
            </a:extLst>
          </p:cNvPr>
          <p:cNvSpPr txBox="1"/>
          <p:nvPr/>
        </p:nvSpPr>
        <p:spPr>
          <a:xfrm>
            <a:off x="2836928" y="5042324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7466-DB01-409A-B532-EA6E9459001B}"/>
              </a:ext>
            </a:extLst>
          </p:cNvPr>
          <p:cNvSpPr txBox="1"/>
          <p:nvPr/>
        </p:nvSpPr>
        <p:spPr>
          <a:xfrm>
            <a:off x="4949550" y="5046613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BBDF3-40A0-43A8-91E0-E029CFEFD36D}"/>
              </a:ext>
            </a:extLst>
          </p:cNvPr>
          <p:cNvSpPr txBox="1"/>
          <p:nvPr/>
        </p:nvSpPr>
        <p:spPr>
          <a:xfrm>
            <a:off x="7079843" y="5048938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B50659-6E27-4FDC-859D-AD4821EA5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746"/>
            <a:ext cx="9144000" cy="31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1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12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531065" y="543223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Эпюра давления в образце при сжатии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9A877-7B6E-4174-B0A2-D669BAF9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" y="1883265"/>
            <a:ext cx="2601281" cy="29911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BEDDF-4D71-454E-9A2A-0C44A2FB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62" y="1883295"/>
            <a:ext cx="2617194" cy="29910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BE29B-9EAA-4DD3-9BAD-B7523133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96" y="1883325"/>
            <a:ext cx="2617194" cy="29910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D9018-A348-40FB-8BFA-6B85483C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56" y="1901481"/>
            <a:ext cx="2605718" cy="2977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13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8DAC7-2EE6-44CC-B674-1891C36A0894}"/>
              </a:ext>
            </a:extLst>
          </p:cNvPr>
          <p:cNvSpPr txBox="1"/>
          <p:nvPr/>
        </p:nvSpPr>
        <p:spPr>
          <a:xfrm>
            <a:off x="2531065" y="543223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Эпюра давления в образце при растяжении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8370E3B-B38F-4442-BA6F-3E83D41A2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2" y="1928386"/>
            <a:ext cx="2601281" cy="2988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B55B8D-F16A-4AEA-B51D-61D4836AF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92" y="1934352"/>
            <a:ext cx="2601281" cy="29921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7C7A84-3C72-4B2E-85CC-E9F2D784B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81" y="1943556"/>
            <a:ext cx="2601281" cy="298295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31518-646A-4C58-A189-327AFC493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11" y="1940319"/>
            <a:ext cx="2601282" cy="29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9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0374" y="27360"/>
            <a:ext cx="7192599" cy="525848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Сравнительный анализ модели и реальных образцов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14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C276F4D-276D-40E5-9B31-676AEA37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976706"/>
              </p:ext>
            </p:extLst>
          </p:nvPr>
        </p:nvGraphicFramePr>
        <p:xfrm>
          <a:off x="549608" y="657275"/>
          <a:ext cx="8109760" cy="5398191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2195052">
                  <a:extLst>
                    <a:ext uri="{9D8B030D-6E8A-4147-A177-3AD203B41FA5}">
                      <a16:colId xmlns:a16="http://schemas.microsoft.com/office/drawing/2014/main" val="1333983108"/>
                    </a:ext>
                  </a:extLst>
                </a:gridCol>
                <a:gridCol w="2011489">
                  <a:extLst>
                    <a:ext uri="{9D8B030D-6E8A-4147-A177-3AD203B41FA5}">
                      <a16:colId xmlns:a16="http://schemas.microsoft.com/office/drawing/2014/main" val="3554033660"/>
                    </a:ext>
                  </a:extLst>
                </a:gridCol>
                <a:gridCol w="1937673">
                  <a:extLst>
                    <a:ext uri="{9D8B030D-6E8A-4147-A177-3AD203B41FA5}">
                      <a16:colId xmlns:a16="http://schemas.microsoft.com/office/drawing/2014/main" val="2996512213"/>
                    </a:ext>
                  </a:extLst>
                </a:gridCol>
                <a:gridCol w="1965546">
                  <a:extLst>
                    <a:ext uri="{9D8B030D-6E8A-4147-A177-3AD203B41FA5}">
                      <a16:colId xmlns:a16="http://schemas.microsoft.com/office/drawing/2014/main" val="1949900318"/>
                    </a:ext>
                  </a:extLst>
                </a:gridCol>
              </a:tblGrid>
              <a:tr h="423248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</a:pPr>
                      <a:r>
                        <a:rPr lang="ru-RU" sz="1000" b="1">
                          <a:effectLst/>
                        </a:rPr>
                        <a:t>Описание образца</a:t>
                      </a:r>
                      <a:endParaRPr lang="ru-RU" sz="1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ru-RU" sz="1000" b="1">
                          <a:effectLst/>
                        </a:rPr>
                        <a:t>Пористость</a:t>
                      </a:r>
                      <a:endParaRPr lang="ru-RU" sz="1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ru-RU" sz="1000" b="1">
                          <a:effectLst/>
                        </a:rPr>
                        <a:t>Прочность на сжатие</a:t>
                      </a:r>
                      <a:endParaRPr lang="ru-RU" sz="10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ru-RU" sz="1000" b="1" dirty="0">
                          <a:effectLst/>
                        </a:rPr>
                        <a:t>Прочность на растяжение</a:t>
                      </a:r>
                      <a:endParaRPr lang="ru-RU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229126720"/>
                  </a:ext>
                </a:extLst>
              </a:tr>
              <a:tr h="656837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ГА, полученный методом осаждения спечённый при 800°C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44.0 ± 0.6%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75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3.5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3925615517"/>
                  </a:ext>
                </a:extLst>
              </a:tr>
              <a:tr h="47839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Спечённый при 1100°C в атмосфере аргона ГА порошок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27.5%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18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4217469235"/>
                  </a:ext>
                </a:extLst>
              </a:tr>
              <a:tr h="47839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Коммерческий ГА, спечённый при температуре 1000°C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40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049494983"/>
                  </a:ext>
                </a:extLst>
              </a:tr>
              <a:tr h="529052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 dirty="0">
                          <a:effectLst/>
                        </a:rPr>
                        <a:t>Коммерческий ГА, спечённый при температуре больше 1000°C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0%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80</a:t>
                      </a:r>
                      <a:r>
                        <a:rPr lang="ru-RU" sz="1200" b="1" dirty="0">
                          <a:effectLst/>
                        </a:rPr>
                        <a:t>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818032294"/>
                  </a:ext>
                </a:extLst>
              </a:tr>
              <a:tr h="47839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Каркас из ГА с микропорами диаметром 5.96 нм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50 ± 0.35%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110 ± 18.5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21.8 ± 2.3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07026665"/>
                  </a:ext>
                </a:extLst>
              </a:tr>
              <a:tr h="39350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Каркас из ГА с микропорами диаметром 16.2 нм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50 ± 0.35%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70.9 ± 8.8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18.6 ± 2.5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597784247"/>
                  </a:ext>
                </a:extLst>
              </a:tr>
              <a:tr h="22568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Синтезированный ГА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0%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35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-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881824658"/>
                  </a:ext>
                </a:extLst>
              </a:tr>
              <a:tr h="22568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Кортикальная кость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15% </a:t>
                      </a:r>
                      <a:r>
                        <a:rPr lang="en-US" sz="1200" b="1">
                          <a:effectLst/>
                        </a:rPr>
                        <a:t>– </a:t>
                      </a:r>
                      <a:r>
                        <a:rPr lang="ru-RU" sz="1200" b="1">
                          <a:effectLst/>
                        </a:rPr>
                        <a:t>31%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88.3–163.8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 dirty="0">
                          <a:effectLst/>
                        </a:rPr>
                        <a:t>88.9 – 113.8 </a:t>
                      </a:r>
                      <a:r>
                        <a:rPr lang="ru-RU" sz="1200" b="1" dirty="0">
                          <a:effectLst/>
                        </a:rPr>
                        <a:t>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974579559"/>
                  </a:ext>
                </a:extLst>
              </a:tr>
              <a:tr h="22568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Дентин 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2.05%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250–350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51.7 МПа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690742987"/>
                  </a:ext>
                </a:extLst>
              </a:tr>
              <a:tr h="225683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200">
                          <a:effectLst/>
                        </a:rPr>
                        <a:t>Эмаль</a:t>
                      </a:r>
                      <a:endParaRPr lang="ru-RU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200" b="1">
                          <a:effectLst/>
                        </a:rPr>
                        <a:t>1.95%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95–370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10.3 МПа</a:t>
                      </a:r>
                      <a:r>
                        <a:rPr lang="en-US" sz="1200" b="1" dirty="0">
                          <a:effectLst/>
                        </a:rPr>
                        <a:t> 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804759373"/>
                  </a:ext>
                </a:extLst>
              </a:tr>
              <a:tr h="225683">
                <a:tc rowSpan="4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200" dirty="0">
                          <a:effectLst/>
                        </a:rPr>
                        <a:t>COMSOL</a:t>
                      </a:r>
                      <a:endParaRPr lang="ru-RU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5.8%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117.9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95.8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850347219"/>
                  </a:ext>
                </a:extLst>
              </a:tr>
              <a:tr h="22568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11.2%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74.6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59.4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2073421451"/>
                  </a:ext>
                </a:extLst>
              </a:tr>
              <a:tr h="22568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18.2%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63.8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>
                          <a:effectLst/>
                        </a:rPr>
                        <a:t>53.5 Мпа</a:t>
                      </a:r>
                      <a:endParaRPr lang="ru-RU" sz="12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1027952169"/>
                  </a:ext>
                </a:extLst>
              </a:tr>
              <a:tr h="22568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26.5%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36.7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200" b="1" dirty="0">
                          <a:effectLst/>
                        </a:rPr>
                        <a:t>30.8 МПа</a:t>
                      </a:r>
                      <a:endParaRPr lang="ru-RU" sz="12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370623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38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349" y="986021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134" y="1727689"/>
            <a:ext cx="8124092" cy="3870446"/>
          </a:xfrm>
        </p:spPr>
        <p:txBody>
          <a:bodyPr>
            <a:normAutofit/>
          </a:bodyPr>
          <a:lstStyle/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effectLst/>
                <a:ea typeface="Times New Roman" panose="02020603050405020304" pitchFamily="18" charset="0"/>
              </a:rPr>
              <a:t>2. </a:t>
            </a:r>
            <a:r>
              <a:rPr lang="ru-RU" sz="21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Смоделирован процесс распространения трещин в керамике под воздействием внешних нагрузок.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100" dirty="0">
              <a:effectLst/>
              <a:ea typeface="Times New Roman" panose="02020603050405020304" pitchFamily="18" charset="0"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9878E-4797-4E89-AAE3-B71966C0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48" y="2124853"/>
            <a:ext cx="7765322" cy="588396"/>
          </a:xfrm>
        </p:spPr>
        <p:txBody>
          <a:bodyPr>
            <a:normAutofit/>
          </a:bodyPr>
          <a:lstStyle/>
          <a:p>
            <a:pPr marL="27675" indent="0" algn="ctr">
              <a:buNone/>
            </a:pPr>
            <a:r>
              <a:rPr lang="ru-RU" sz="3300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F202C-4267-4C64-9B55-FFCDF7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16</a:t>
            </a:fld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51" y="2713249"/>
            <a:ext cx="2950697" cy="34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921405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Актуальность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E4E22-9FE9-4B3B-AC71-EC573F2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2</a:t>
            </a:fld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5138190" y="5319001"/>
            <a:ext cx="29816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201467" y="5594982"/>
            <a:ext cx="24919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13" y="1927099"/>
            <a:ext cx="3515806" cy="33919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" y="1775184"/>
            <a:ext cx="4405505" cy="38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02123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>
                <a:effectLst/>
              </a:rPr>
              <a:t>Гидроксиапатит(ГА)</a:t>
            </a:r>
            <a:endParaRPr lang="en-US" sz="33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" y="1738182"/>
            <a:ext cx="7975917" cy="1038134"/>
          </a:xfrm>
        </p:spPr>
        <p:txBody>
          <a:bodyPr>
            <a:noAutofit/>
          </a:bodyPr>
          <a:lstStyle/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F5302C-C50A-48A3-ADB9-99AD534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3</a:t>
            </a:fld>
            <a:endParaRPr lang="ru-RU" sz="28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6548" y="4160185"/>
            <a:ext cx="854869" cy="1284446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681" y="4161137"/>
            <a:ext cx="1338263" cy="1282541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91" y="2710410"/>
            <a:ext cx="1931093" cy="1437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248250" y="5412681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227" y="2987306"/>
            <a:ext cx="2266730" cy="174997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2615592" y="4736238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2" y="2768346"/>
            <a:ext cx="3933838" cy="2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5132900" y="4858470"/>
            <a:ext cx="37381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8932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16326"/>
            <a:ext cx="1906405" cy="332864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732496-5554-4115-8474-CF58092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4</a:t>
            </a:fld>
            <a:endParaRPr lang="ru-RU" sz="2800" dirty="0"/>
          </a:p>
        </p:txBody>
      </p:sp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29" y="2508259"/>
            <a:ext cx="2581367" cy="184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4384042" y="5294823"/>
            <a:ext cx="389211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165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5542279" y="2162280"/>
            <a:ext cx="1884689" cy="708869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5566870" y="4038307"/>
            <a:ext cx="1801095" cy="6858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187637" y="1744765"/>
            <a:ext cx="3580592" cy="3853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37500" lvl="1" indent="0" algn="just">
              <a:buSzPct val="100000"/>
              <a:buNone/>
            </a:pPr>
            <a:r>
              <a:rPr lang="ru-RU" sz="1650" dirty="0" err="1">
                <a:solidFill>
                  <a:schemeClr val="tx1"/>
                </a:solidFill>
              </a:rPr>
              <a:t>Многостенные</a:t>
            </a:r>
            <a:r>
              <a:rPr lang="ru-RU" sz="1650" dirty="0">
                <a:solidFill>
                  <a:schemeClr val="tx1"/>
                </a:solidFill>
              </a:rPr>
              <a:t> углеродные нанотрубки(МУНТ) имеют высокую прочность и малые размеры.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В работе </a:t>
            </a:r>
            <a:r>
              <a:rPr lang="en-US" sz="1650" dirty="0">
                <a:solidFill>
                  <a:schemeClr val="tx1"/>
                </a:solidFill>
              </a:rPr>
              <a:t>[</a:t>
            </a:r>
            <a:r>
              <a:rPr lang="ru-RU" sz="1650" dirty="0">
                <a:solidFill>
                  <a:schemeClr val="tx1"/>
                </a:solidFill>
              </a:rPr>
              <a:t>1</a:t>
            </a:r>
            <a:r>
              <a:rPr lang="en-US" sz="1650" dirty="0">
                <a:solidFill>
                  <a:schemeClr val="tx1"/>
                </a:solidFill>
              </a:rPr>
              <a:t>]</a:t>
            </a:r>
            <a:r>
              <a:rPr lang="ru-RU" sz="1650" dirty="0">
                <a:solidFill>
                  <a:schemeClr val="tx1"/>
                </a:solidFill>
              </a:rPr>
              <a:t> при добавлении МУНТ 0.5 </a:t>
            </a:r>
            <a:r>
              <a:rPr lang="ru-RU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1650" dirty="0">
                <a:solidFill>
                  <a:schemeClr val="tx1"/>
                </a:solidFill>
              </a:rPr>
              <a:t>повысилась прочность и твёрдость керамики ГА, однако </a:t>
            </a:r>
            <a:r>
              <a:rPr lang="ru-RU" sz="1650" b="1" dirty="0" err="1">
                <a:solidFill>
                  <a:schemeClr val="tx1"/>
                </a:solidFill>
              </a:rPr>
              <a:t>трещиностойкость</a:t>
            </a:r>
            <a:r>
              <a:rPr lang="ru-RU" sz="1650" b="1" dirty="0">
                <a:solidFill>
                  <a:schemeClr val="tx1"/>
                </a:solidFill>
              </a:rPr>
              <a:t> существенно не повысилась.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004760" y="5661877"/>
            <a:ext cx="760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fontAlgn="base">
              <a:tabLst>
                <a:tab pos="342900" algn="l"/>
              </a:tabLst>
            </a:pP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[1]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Barabashko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S.,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Tkachenko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Rezvanova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bioceramics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Applied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Nanoscience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10(8), P. 2601-2608.</a:t>
            </a:r>
            <a:endParaRPr lang="ru-RU" sz="9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3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346" y="2775157"/>
            <a:ext cx="7765322" cy="1494584"/>
          </a:xfrm>
        </p:spPr>
        <p:txBody>
          <a:bodyPr>
            <a:normAutofit/>
          </a:bodyPr>
          <a:lstStyle/>
          <a:p>
            <a:pPr indent="342900" algn="just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материала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ADBFD1-3CF5-4D7B-8518-31E0399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004" y="870344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Программная среда </a:t>
            </a:r>
            <a:r>
              <a:rPr lang="ru-RU" sz="3300" dirty="0" err="1"/>
              <a:t>Comsol</a:t>
            </a:r>
            <a:r>
              <a:rPr lang="ru-RU" sz="3300" dirty="0"/>
              <a:t> </a:t>
            </a:r>
            <a:r>
              <a:rPr lang="ru-RU" sz="3300" dirty="0" err="1"/>
              <a:t>Multiphysics</a:t>
            </a:r>
            <a:endParaRPr lang="ru-RU" sz="33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614" y="1995266"/>
            <a:ext cx="4208051" cy="3441548"/>
          </a:xfrm>
        </p:spPr>
        <p:txBody>
          <a:bodyPr>
            <a:normAutofit fontScale="77500" lnSpcReduction="20000"/>
          </a:bodyPr>
          <a:lstStyle/>
          <a:p>
            <a:pPr marL="27675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ru-RU" sz="1500" dirty="0">
                <a:solidFill>
                  <a:srgbClr val="585858"/>
                </a:solidFill>
                <a:sym typeface="Wingdings" panose="05000000000000000000" pitchFamily="2" charset="2"/>
              </a:rPr>
              <a:t>	 </a:t>
            </a: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>
                <a:sym typeface="Wingdings" panose="05000000000000000000" pitchFamily="2" charset="2"/>
              </a:rPr>
              <a:t>  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27675" indent="0" algn="just">
              <a:buNone/>
            </a:pPr>
            <a:r>
              <a:rPr lang="ru-RU" dirty="0"/>
              <a:t>	</a:t>
            </a:r>
            <a:r>
              <a:rPr lang="en-US" dirty="0">
                <a:sym typeface="Wingdings" panose="05000000000000000000" pitchFamily="2" charset="2"/>
              </a:rPr>
              <a:t> 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Удобные инструменты создания и доставки приложений для моделирования.</a:t>
            </a:r>
            <a:endParaRPr lang="ru-RU" b="0" i="0" dirty="0">
              <a:effectLst/>
            </a:endParaRPr>
          </a:p>
          <a:p>
            <a:pPr marL="27675" indent="0">
              <a:buNone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D55FAF-F804-4517-958F-03C84A4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6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4587336" y="2427154"/>
            <a:ext cx="4556664" cy="2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Математическая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7</a:t>
            </a:fld>
            <a:endParaRPr lang="ru-RU" sz="28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32B53C-17CF-41AD-A0AE-8EBC455912AE}"/>
              </a:ext>
            </a:extLst>
          </p:cNvPr>
          <p:cNvSpPr/>
          <p:nvPr/>
        </p:nvSpPr>
        <p:spPr>
          <a:xfrm>
            <a:off x="5625081" y="194767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Постановка проблемы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2A7BA00-F01E-4F54-862E-3B6EB330A21B}"/>
              </a:ext>
            </a:extLst>
          </p:cNvPr>
          <p:cNvSpPr/>
          <p:nvPr/>
        </p:nvSpPr>
        <p:spPr>
          <a:xfrm>
            <a:off x="5625083" y="264871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Разбиение тела на КЭ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14C0E3C-4642-4720-819F-28C614BBC0F0}"/>
              </a:ext>
            </a:extLst>
          </p:cNvPr>
          <p:cNvSpPr/>
          <p:nvPr/>
        </p:nvSpPr>
        <p:spPr>
          <a:xfrm>
            <a:off x="5625084" y="3313713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матрицы жёсткости для каждого КЭ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B684EC8-0151-469A-89DB-95E690DC1859}"/>
              </a:ext>
            </a:extLst>
          </p:cNvPr>
          <p:cNvSpPr/>
          <p:nvPr/>
        </p:nvSpPr>
        <p:spPr>
          <a:xfrm>
            <a:off x="5629165" y="3978714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Сбор матриц жёсткости в глобальную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234D350-076C-468E-9B9F-914787F840CD}"/>
              </a:ext>
            </a:extLst>
          </p:cNvPr>
          <p:cNvSpPr/>
          <p:nvPr/>
        </p:nvSpPr>
        <p:spPr>
          <a:xfrm>
            <a:off x="5625083" y="4682856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Получение вторичных переменных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C3C2C2E-3ED7-49CE-AACE-FDD6DF421324}"/>
              </a:ext>
            </a:extLst>
          </p:cNvPr>
          <p:cNvSpPr/>
          <p:nvPr/>
        </p:nvSpPr>
        <p:spPr>
          <a:xfrm>
            <a:off x="5625081" y="5386998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Постобработка и проверка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628AA6-CB43-4226-9329-4F8F276BEDEA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7050022" y="2487168"/>
            <a:ext cx="2" cy="16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2AABD9-D997-4CB3-A55D-14A896E169E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050024" y="3188208"/>
            <a:ext cx="0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B45B85-1C41-4F04-83B1-3309DC9C901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050024" y="3853209"/>
            <a:ext cx="4081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7A890FB-305E-46C0-B57A-E4DFCA93DB3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050023" y="4518210"/>
            <a:ext cx="4082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2737623-5836-4F54-887C-096D2991FCF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7050022" y="5222352"/>
            <a:ext cx="1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/>
              <p:nvPr/>
            </p:nvSpPr>
            <p:spPr>
              <a:xfrm>
                <a:off x="408431" y="3063676"/>
                <a:ext cx="4817855" cy="1704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indent="450215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вектор узловых сил и моментов;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вектор узловых перемещений;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матрица жёсткости элемента.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1" y="3063676"/>
                <a:ext cx="4817855" cy="1704569"/>
              </a:xfrm>
              <a:prstGeom prst="rect">
                <a:avLst/>
              </a:prstGeom>
              <a:blipFill>
                <a:blip r:embed="rId3"/>
                <a:stretch>
                  <a:fillRect b="-50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08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218" y="649995"/>
            <a:ext cx="7765322" cy="972459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23341-441E-4C2E-831F-C21FEC2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8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311142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структура образца</a:t>
            </a:r>
            <a:endParaRPr lang="ru-RU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3427093" y="4876190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материала</a:t>
            </a:r>
            <a:endParaRPr lang="ru-RU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6526070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20" y="2322966"/>
            <a:ext cx="3698804" cy="25532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9" y="1783651"/>
            <a:ext cx="2207199" cy="3703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070" y="1783651"/>
            <a:ext cx="2207200" cy="37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9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5658922" y="5434975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Настройка решателя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08" y="1791663"/>
            <a:ext cx="3705401" cy="36679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" y="1791663"/>
            <a:ext cx="2248682" cy="3667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032558" y="5434975"/>
            <a:ext cx="24889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Реализован модуль </a:t>
            </a:r>
            <a:r>
              <a:rPr lang="ru-RU" sz="16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1236</TotalTime>
  <Words>1588</Words>
  <Application>Microsoft Office PowerPoint</Application>
  <PresentationFormat>Экран (4:3)</PresentationFormat>
  <Paragraphs>188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Cambria Math</vt:lpstr>
      <vt:lpstr>Times New Roman</vt:lpstr>
      <vt:lpstr>Wingdings 2</vt:lpstr>
      <vt:lpstr>Ретро</vt:lpstr>
      <vt:lpstr>     КОМПЬЮТЕРНОЕ МОДЕЛИРОВАНИЕ ПРОЧНОСТНЫХ СВОЙСТВ КЕРАМИЧЕСКИХ БИОКОМПОЗИТНЫХ МАТЕРИАЛОВ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Математическая модель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Результаты работы</vt:lpstr>
      <vt:lpstr>Результаты работы</vt:lpstr>
      <vt:lpstr>Результаты работы</vt:lpstr>
      <vt:lpstr>Результаты работы</vt:lpstr>
      <vt:lpstr>Сравнительный анализ модели и реальных образцов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</dc:title>
  <dc:creator>Екатерина</dc:creator>
  <cp:lastModifiedBy>Gleb B</cp:lastModifiedBy>
  <cp:revision>105</cp:revision>
  <dcterms:created xsi:type="dcterms:W3CDTF">2020-12-15T10:38:18Z</dcterms:created>
  <dcterms:modified xsi:type="dcterms:W3CDTF">2022-06-21T12:31:31Z</dcterms:modified>
</cp:coreProperties>
</file>